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60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iUvvsfUfJKfNPrYqE8IIVTqUQe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07" d="100"/>
          <a:sy n="107" d="100"/>
        </p:scale>
        <p:origin x="1760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c95568226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c95568226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2c95568226c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95568226c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c95568226c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c95568226c_0_1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97eb1ec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c97eb1ec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c97eb1ec9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95568226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95568226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2c95568226c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97eb1ec9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c97eb1ec9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2c97eb1ec9e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97eb1ec9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c97eb1ec9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2c97eb1ec9e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97eb1ec9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c97eb1ec9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c97eb1ec9e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97eb1ec9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c97eb1ec9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2c97eb1ec9e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97eb1ec9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c97eb1ec9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2c97eb1ec9e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1619250" y="2997200"/>
            <a:ext cx="5905500" cy="1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619250" y="4581525"/>
            <a:ext cx="5905500" cy="50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4"/>
          <p:cNvSpPr txBox="1">
            <a:spLocks noGrp="1"/>
          </p:cNvSpPr>
          <p:nvPr>
            <p:ph type="title"/>
          </p:nvPr>
        </p:nvSpPr>
        <p:spPr>
          <a:xfrm>
            <a:off x="468313" y="260350"/>
            <a:ext cx="8207375" cy="1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body" idx="1"/>
          </p:nvPr>
        </p:nvSpPr>
        <p:spPr>
          <a:xfrm rot="5400000">
            <a:off x="2627313" y="-314325"/>
            <a:ext cx="3889375" cy="820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5"/>
          <p:cNvSpPr txBox="1">
            <a:spLocks noGrp="1"/>
          </p:cNvSpPr>
          <p:nvPr>
            <p:ph type="title"/>
          </p:nvPr>
        </p:nvSpPr>
        <p:spPr>
          <a:xfrm rot="5400000">
            <a:off x="4913313" y="1971675"/>
            <a:ext cx="5473700" cy="2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body" idx="1"/>
          </p:nvPr>
        </p:nvSpPr>
        <p:spPr>
          <a:xfrm rot="5400000">
            <a:off x="733425" y="-4762"/>
            <a:ext cx="5473700" cy="600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Calibri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1C1C1C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1C1C1C"/>
              </a:buClr>
              <a:buSzPts val="1400"/>
              <a:buFont typeface="Calibri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1C1C1C"/>
              </a:buClr>
              <a:buSzPts val="1400"/>
              <a:buFont typeface="Calibri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1C1C1C"/>
              </a:buClr>
              <a:buSzPts val="1400"/>
              <a:buFont typeface="Calibri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1C1C1C"/>
              </a:buClr>
              <a:buSzPts val="1400"/>
              <a:buFont typeface="Calibri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1C1C1C"/>
              </a:buClr>
              <a:buSzPts val="1400"/>
              <a:buFont typeface="Calibri"/>
              <a:buNone/>
              <a:defRPr sz="1400"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7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>
            <a:spLocks noGrp="1"/>
          </p:cNvSpPr>
          <p:nvPr>
            <p:ph type="title"/>
          </p:nvPr>
        </p:nvSpPr>
        <p:spPr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body" idx="1"/>
          </p:nvPr>
        </p:nvSpPr>
        <p:spPr>
          <a:xfrm>
            <a:off x="1908175" y="1600200"/>
            <a:ext cx="33131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1C1C1C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1C1C1C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body" idx="2"/>
          </p:nvPr>
        </p:nvSpPr>
        <p:spPr>
          <a:xfrm>
            <a:off x="5373688" y="1600200"/>
            <a:ext cx="331311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1C1C1C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1C1C1C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1C1C1C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1C1C1C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1C1C1C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1C1C1C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rgbClr val="1C1C1C"/>
              </a:buClr>
              <a:buSzPts val="3200"/>
              <a:buFont typeface="Calibri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1C1C1C"/>
              </a:buClr>
              <a:buSzPts val="2800"/>
              <a:buFont typeface="Calibri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1C1C1C"/>
              </a:buClr>
              <a:buSzPts val="2400"/>
              <a:buFont typeface="Calibri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Char char="»"/>
              <a:defRPr sz="2000"/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rgbClr val="1C1C1C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1C1C1C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1C1C1C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134" name="Google Shape;134;p31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title"/>
          </p:nvPr>
        </p:nvSpPr>
        <p:spPr>
          <a:xfrm>
            <a:off x="468313" y="260350"/>
            <a:ext cx="8207375" cy="1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1"/>
          </p:nvPr>
        </p:nvSpPr>
        <p:spPr>
          <a:xfrm>
            <a:off x="468313" y="1844675"/>
            <a:ext cx="8207375" cy="388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3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rgbClr val="1C1C1C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1C1C1C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1C1C1C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141" name="Google Shape;141;p32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2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body" idx="1"/>
          </p:nvPr>
        </p:nvSpPr>
        <p:spPr>
          <a:xfrm rot="5400000">
            <a:off x="3034506" y="473869"/>
            <a:ext cx="4525963" cy="677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47" name="Google Shape;147;p33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3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>
            <a:spLocks noGrp="1"/>
          </p:cNvSpPr>
          <p:nvPr>
            <p:ph type="title"/>
          </p:nvPr>
        </p:nvSpPr>
        <p:spPr>
          <a:xfrm rot="5400000">
            <a:off x="4906963" y="2346326"/>
            <a:ext cx="5865813" cy="169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4"/>
          <p:cNvSpPr txBox="1">
            <a:spLocks noGrp="1"/>
          </p:cNvSpPr>
          <p:nvPr>
            <p:ph type="body" idx="1"/>
          </p:nvPr>
        </p:nvSpPr>
        <p:spPr>
          <a:xfrm rot="5400000">
            <a:off x="1441450" y="727075"/>
            <a:ext cx="5865813" cy="4932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3" name="Google Shape;153;p34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4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1C1C1C"/>
              </a:buClr>
              <a:buSzPts val="1400"/>
              <a:buFont typeface="Calibri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1C1C1C"/>
              </a:buClr>
              <a:buSzPts val="1400"/>
              <a:buFont typeface="Calibri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1C1C1C"/>
              </a:buClr>
              <a:buSzPts val="1400"/>
              <a:buFont typeface="Calibri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1C1C1C"/>
              </a:buClr>
              <a:buSzPts val="1400"/>
              <a:buFont typeface="Calibri"/>
              <a:buNone/>
              <a:defRPr sz="1400"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 txBox="1">
            <a:spLocks noGrp="1"/>
          </p:cNvSpPr>
          <p:nvPr>
            <p:ph type="title"/>
          </p:nvPr>
        </p:nvSpPr>
        <p:spPr>
          <a:xfrm>
            <a:off x="468313" y="260350"/>
            <a:ext cx="8207375" cy="1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1"/>
          </p:nvPr>
        </p:nvSpPr>
        <p:spPr>
          <a:xfrm>
            <a:off x="468313" y="1844675"/>
            <a:ext cx="4027487" cy="388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body" idx="2"/>
          </p:nvPr>
        </p:nvSpPr>
        <p:spPr>
          <a:xfrm>
            <a:off x="4648200" y="1844675"/>
            <a:ext cx="4027488" cy="388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1C1C1C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rgbClr val="1C1C1C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>
            <a:spLocks noGrp="1"/>
          </p:cNvSpPr>
          <p:nvPr>
            <p:ph type="title"/>
          </p:nvPr>
        </p:nvSpPr>
        <p:spPr>
          <a:xfrm>
            <a:off x="468313" y="260350"/>
            <a:ext cx="8207375" cy="1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1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Char char="»"/>
              <a:defRPr sz="2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rgbClr val="1C1C1C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468313" y="260350"/>
            <a:ext cx="8207375" cy="1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0101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0101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0101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0101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0101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0101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0101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0101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468313" y="1844675"/>
            <a:ext cx="8207375" cy="388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0101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0101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0101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0101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0101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0101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0101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0101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1"/>
          </p:nvPr>
        </p:nvSpPr>
        <p:spPr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1C1C1C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www.sharkattackfile.net/incidentlog.ht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"/>
          <p:cNvSpPr txBox="1">
            <a:spLocks noGrp="1"/>
          </p:cNvSpPr>
          <p:nvPr>
            <p:ph type="title"/>
          </p:nvPr>
        </p:nvSpPr>
        <p:spPr>
          <a:xfrm>
            <a:off x="252320" y="260350"/>
            <a:ext cx="50721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/>
              <a:t>Quest: Shark Attacks</a:t>
            </a:r>
            <a:endParaRPr sz="3600" b="1"/>
          </a:p>
        </p:txBody>
      </p:sp>
      <p:sp>
        <p:nvSpPr>
          <p:cNvPr id="161" name="Google Shape;161;p2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sp>
        <p:nvSpPr>
          <p:cNvPr id="162" name="Google Shape;162;p2"/>
          <p:cNvSpPr txBox="1">
            <a:spLocks noGrp="1"/>
          </p:cNvSpPr>
          <p:nvPr>
            <p:ph type="body" idx="1"/>
          </p:nvPr>
        </p:nvSpPr>
        <p:spPr>
          <a:xfrm>
            <a:off x="5513700" y="6179975"/>
            <a:ext cx="29877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/>
              <a:t>Members: David, Negar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95568226c_0_20"/>
          <p:cNvSpPr txBox="1"/>
          <p:nvPr/>
        </p:nvSpPr>
        <p:spPr>
          <a:xfrm>
            <a:off x="648000" y="1425600"/>
            <a:ext cx="7678800" cy="3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Hypothesis 1:</a:t>
            </a:r>
            <a:endParaRPr sz="1700" b="1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We confirmed that </a:t>
            </a:r>
            <a:r>
              <a:rPr lang="en-GB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(Country &amp; State) and </a:t>
            </a:r>
            <a:r>
              <a:rPr lang="en-GB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season</a:t>
            </a: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relevant when assessing the risk of shark attacks.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Finding:</a:t>
            </a: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Summer</a:t>
            </a: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primary season for shark attacks across hemispheres.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○"/>
            </a:pPr>
            <a:r>
              <a:rPr lang="en-GB" sz="1500" b="1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Potential Future Considerations</a:t>
            </a:r>
            <a:r>
              <a:rPr lang="en-GB" sz="150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Investigate whether summer conditions such as water temperature or increased human presence contribute to this trend.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Hypothesis 2:</a:t>
            </a:r>
            <a:endParaRPr sz="1700" b="1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Examining top activities linked to increased shark attack risks was useful, but human factors such as gender showed minimal insights or correlations with activities.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Potential Implications:</a:t>
            </a:r>
            <a:endParaRPr sz="1700" b="1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2c95568226c_0_20"/>
          <p:cNvSpPr txBox="1">
            <a:spLocks noGrp="1"/>
          </p:cNvSpPr>
          <p:nvPr>
            <p:ph type="title" idx="4294967295"/>
          </p:nvPr>
        </p:nvSpPr>
        <p:spPr>
          <a:xfrm>
            <a:off x="425125" y="141550"/>
            <a:ext cx="5439300" cy="1155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1"/>
                </a:solidFill>
              </a:rPr>
              <a:t>Conclusion and Insights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1" name="Google Shape;251;g2c95568226c_0_20"/>
          <p:cNvSpPr txBox="1"/>
          <p:nvPr/>
        </p:nvSpPr>
        <p:spPr>
          <a:xfrm>
            <a:off x="723600" y="2268000"/>
            <a:ext cx="50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☀️</a:t>
            </a:r>
            <a:endParaRPr sz="2000"/>
          </a:p>
        </p:txBody>
      </p:sp>
      <p:sp>
        <p:nvSpPr>
          <p:cNvPr id="252" name="Google Shape;252;g2c95568226c_0_20"/>
          <p:cNvSpPr/>
          <p:nvPr/>
        </p:nvSpPr>
        <p:spPr>
          <a:xfrm>
            <a:off x="732600" y="5032800"/>
            <a:ext cx="7678800" cy="8748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Insights on </a:t>
            </a:r>
            <a:r>
              <a:rPr lang="en-GB" sz="15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  <a:r>
              <a:rPr lang="en-GB" sz="15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5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season</a:t>
            </a:r>
            <a:r>
              <a:rPr lang="en-GB" sz="15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-GB" sz="15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activity types</a:t>
            </a:r>
            <a:r>
              <a:rPr lang="en-GB" sz="15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 could </a:t>
            </a:r>
            <a:r>
              <a:rPr lang="en-GB" sz="15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help</a:t>
            </a:r>
            <a:r>
              <a:rPr lang="en-GB" sz="15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 shark attack </a:t>
            </a:r>
            <a:r>
              <a:rPr lang="en-GB" sz="15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prevention, planning</a:t>
            </a:r>
            <a:r>
              <a:rPr lang="en-GB" sz="15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15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response strategies</a:t>
            </a:r>
            <a:r>
              <a:rPr lang="en-GB" sz="15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, such as warning campaigns, beach patrols, and medical support </a:t>
            </a:r>
            <a:r>
              <a:rPr lang="en-GB" sz="15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in high-risk areas (US, AUS, SA)</a:t>
            </a:r>
            <a:endParaRPr sz="1500" b="1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g2c95568226c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4563" y="226325"/>
            <a:ext cx="126682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95568226c_0_165"/>
          <p:cNvSpPr txBox="1"/>
          <p:nvPr/>
        </p:nvSpPr>
        <p:spPr>
          <a:xfrm>
            <a:off x="670125" y="1765000"/>
            <a:ext cx="7678800" cy="46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sz="2000" b="1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Dealing with messy and incomplete data.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Handling columns with a high percentage of null values.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Addressing challenging mappings, such as [shark species], [activities].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Formatting the date column and extract them to another column called Month.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Consolidating similar but differently expressed values.such as (TURKS AND CAICOS":"TURKS &amp; CAICOS")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Solutions</a:t>
            </a:r>
            <a:endParaRPr sz="2000" b="1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 time to an initial assessment to identify key [Columns] (with low number of unique and null values).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data subsets.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Dropping irrelevant columns when assessing hypothesis.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Removing spaces and signs such as (?, !, &amp;,...)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Replacing names of the incorrect values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2c95568226c_0_165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261" name="Google Shape;261;g2c95568226c_0_165"/>
          <p:cNvSpPr txBox="1">
            <a:spLocks noGrp="1"/>
          </p:cNvSpPr>
          <p:nvPr>
            <p:ph type="title" idx="4294967295"/>
          </p:nvPr>
        </p:nvSpPr>
        <p:spPr>
          <a:xfrm>
            <a:off x="504750" y="345600"/>
            <a:ext cx="6385500" cy="1155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1"/>
                </a:solidFill>
              </a:rPr>
              <a:t>Data Wrangling and Cleaning 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262" name="Google Shape;262;g2c95568226c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600" y="1563450"/>
            <a:ext cx="857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c95568226c_0_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3726" y="4719675"/>
            <a:ext cx="857250" cy="138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"/>
          <p:cNvSpPr txBox="1">
            <a:spLocks noGrp="1"/>
          </p:cNvSpPr>
          <p:nvPr>
            <p:ph type="dt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3/28/24</a:t>
            </a:r>
            <a:endParaRPr/>
          </a:p>
        </p:txBody>
      </p:sp>
      <p:sp>
        <p:nvSpPr>
          <p:cNvPr id="269" name="Google Shape;269;p10"/>
          <p:cNvSpPr txBox="1">
            <a:spLocks noGrp="1"/>
          </p:cNvSpPr>
          <p:nvPr>
            <p:ph type="ftr" idx="11"/>
          </p:nvPr>
        </p:nvSpPr>
        <p:spPr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Designed by PoweredTemplate.com</a:t>
            </a:r>
            <a:endParaRPr/>
          </a:p>
        </p:txBody>
      </p:sp>
      <p:sp>
        <p:nvSpPr>
          <p:cNvPr id="270" name="Google Shape;270;p10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sp>
        <p:nvSpPr>
          <p:cNvPr id="271" name="Google Shape;271;p10"/>
          <p:cNvSpPr txBox="1"/>
          <p:nvPr/>
        </p:nvSpPr>
        <p:spPr>
          <a:xfrm>
            <a:off x="2130194" y="5157192"/>
            <a:ext cx="442300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168" name="Google Shape;168;p3"/>
          <p:cNvSpPr txBox="1">
            <a:spLocks noGrp="1"/>
          </p:cNvSpPr>
          <p:nvPr>
            <p:ph type="title"/>
          </p:nvPr>
        </p:nvSpPr>
        <p:spPr>
          <a:xfrm>
            <a:off x="396863" y="380738"/>
            <a:ext cx="8350200" cy="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/>
              <a:t>Project Overview</a:t>
            </a:r>
            <a:endParaRPr sz="4600"/>
          </a:p>
        </p:txBody>
      </p:sp>
      <p:sp>
        <p:nvSpPr>
          <p:cNvPr id="169" name="Google Shape;169;p3"/>
          <p:cNvSpPr txBox="1">
            <a:spLocks noGrp="1"/>
          </p:cNvSpPr>
          <p:nvPr>
            <p:ph type="body" idx="1"/>
          </p:nvPr>
        </p:nvSpPr>
        <p:spPr>
          <a:xfrm>
            <a:off x="454175" y="1700225"/>
            <a:ext cx="8106000" cy="4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1C232"/>
                </a:solidFill>
              </a:rPr>
              <a:t>Executive Summary:</a:t>
            </a:r>
            <a:endParaRPr b="1">
              <a:solidFill>
                <a:srgbClr val="F1C232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1900"/>
              <a:t>Analyze the </a:t>
            </a:r>
            <a:r>
              <a:rPr lang="en-GB" sz="1900" u="sng">
                <a:solidFill>
                  <a:schemeClr val="hlink"/>
                </a:solidFill>
                <a:hlinkClick r:id="rId4"/>
              </a:rPr>
              <a:t>Shark Attack dataset</a:t>
            </a:r>
            <a:r>
              <a:rPr lang="en-GB" sz="1900"/>
              <a:t>, develop potential hypotheses, and clean and manipulate the data to uncover valuable insights aligned with the hypotheses.</a:t>
            </a:r>
            <a:endParaRPr sz="19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1C232"/>
                </a:solidFill>
              </a:rPr>
              <a:t>Structure &amp; Process Followed:</a:t>
            </a:r>
            <a:endParaRPr b="1">
              <a:solidFill>
                <a:srgbClr val="F1C232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900" b="1">
              <a:solidFill>
                <a:srgbClr val="F1C23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GB" sz="1900"/>
              <a:t>Imported the data and conducted an initial assessment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–"/>
            </a:pPr>
            <a:r>
              <a:rPr lang="en-GB" sz="1900"/>
              <a:t>shape, info, null values %, key columns</a:t>
            </a:r>
            <a:endParaRPr sz="1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GB" sz="1900"/>
              <a:t>Dropped rows with all null values and duplicates and not useful columns</a:t>
            </a:r>
            <a:endParaRPr sz="1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GB" sz="1900"/>
              <a:t>Developed two hypotheses</a:t>
            </a:r>
            <a:endParaRPr sz="1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GB" sz="1900"/>
              <a:t>Cleaned and manipulated the data according to these hypotheses</a:t>
            </a:r>
            <a:endParaRPr sz="1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GB" sz="1900"/>
              <a:t>Wrapped up conclusions and Insights</a:t>
            </a:r>
            <a:endParaRPr sz="19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Google Shape;17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5975" y="5040875"/>
            <a:ext cx="1271100" cy="14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97eb1ec9e_0_0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177" name="Google Shape;177;g2c97eb1ec9e_0_0"/>
          <p:cNvSpPr txBox="1">
            <a:spLocks noGrp="1"/>
          </p:cNvSpPr>
          <p:nvPr>
            <p:ph type="title"/>
          </p:nvPr>
        </p:nvSpPr>
        <p:spPr>
          <a:xfrm>
            <a:off x="396863" y="380738"/>
            <a:ext cx="8350200" cy="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/>
              <a:t>Exploratory Data Analysis</a:t>
            </a:r>
            <a:endParaRPr sz="4600"/>
          </a:p>
        </p:txBody>
      </p:sp>
      <p:sp>
        <p:nvSpPr>
          <p:cNvPr id="178" name="Google Shape;178;g2c97eb1ec9e_0_0"/>
          <p:cNvSpPr txBox="1">
            <a:spLocks noGrp="1"/>
          </p:cNvSpPr>
          <p:nvPr>
            <p:ph type="body" idx="1"/>
          </p:nvPr>
        </p:nvSpPr>
        <p:spPr>
          <a:xfrm>
            <a:off x="518975" y="1690200"/>
            <a:ext cx="8106000" cy="3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F1C232"/>
                </a:solidFill>
              </a:rPr>
              <a:t>Methodology Used in Hypotheses:</a:t>
            </a:r>
            <a:endParaRPr sz="2200" b="1">
              <a:solidFill>
                <a:srgbClr val="F1C23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Created two hypotheses based on the initial data assessment.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Created specific datasets for each hypothesis.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Dropped irrelevant columns in each hypothesis.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GB"/>
              <a:t>Examples: [ 'Year', 'Type', 'Injury', 'Time', 'Species'].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Developed plots to visualize data and identified the primary drivers of each hypothesis.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1C23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1C232"/>
                </a:solidFill>
              </a:rPr>
              <a:t> 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pic>
        <p:nvPicPr>
          <p:cNvPr id="179" name="Google Shape;179;g2c97eb1ec9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3275" y="5157400"/>
            <a:ext cx="12382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95568226c_0_30"/>
          <p:cNvSpPr txBox="1">
            <a:spLocks noGrp="1"/>
          </p:cNvSpPr>
          <p:nvPr>
            <p:ph type="body" idx="1"/>
          </p:nvPr>
        </p:nvSpPr>
        <p:spPr>
          <a:xfrm>
            <a:off x="468313" y="1844675"/>
            <a:ext cx="8207400" cy="388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F1C232"/>
                </a:solidFill>
              </a:rPr>
              <a:t>Hypothesis 1:</a:t>
            </a:r>
            <a:endParaRPr sz="2200" b="1">
              <a:solidFill>
                <a:srgbClr val="F1C232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2200"/>
              <a:t>Shark attacks tend to happen in particular </a:t>
            </a:r>
            <a:r>
              <a:rPr lang="en-GB" sz="2200" u="sng"/>
              <a:t>locations</a:t>
            </a:r>
            <a:r>
              <a:rPr lang="en-GB" sz="2200"/>
              <a:t> and during specific times of the year (</a:t>
            </a:r>
            <a:r>
              <a:rPr lang="en-GB" sz="2200" u="sng"/>
              <a:t>seasons</a:t>
            </a:r>
            <a:r>
              <a:rPr lang="en-GB" sz="2200"/>
              <a:t>).</a:t>
            </a:r>
            <a:endParaRPr sz="22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FFD966"/>
                </a:solidFill>
              </a:rPr>
              <a:t>Hypothesis 2:</a:t>
            </a:r>
            <a:endParaRPr sz="2200" b="1">
              <a:solidFill>
                <a:srgbClr val="FFD966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2200"/>
              <a:t>Certain </a:t>
            </a:r>
            <a:r>
              <a:rPr lang="en-GB" sz="2200" u="sng"/>
              <a:t>activities</a:t>
            </a:r>
            <a:r>
              <a:rPr lang="en-GB" sz="2200"/>
              <a:t> and </a:t>
            </a:r>
            <a:r>
              <a:rPr lang="en-GB" sz="2200" u="sng"/>
              <a:t>human factors</a:t>
            </a:r>
            <a:r>
              <a:rPr lang="en-GB" sz="2200"/>
              <a:t>, such as gender, may influence the occurrence of shark attacks.</a:t>
            </a:r>
            <a:endParaRPr sz="22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86" name="Google Shape;186;g2c95568226c_0_30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187" name="Google Shape;187;g2c95568226c_0_30"/>
          <p:cNvSpPr txBox="1">
            <a:spLocks noGrp="1"/>
          </p:cNvSpPr>
          <p:nvPr>
            <p:ph type="title"/>
          </p:nvPr>
        </p:nvSpPr>
        <p:spPr>
          <a:xfrm>
            <a:off x="396863" y="380738"/>
            <a:ext cx="8350200" cy="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/>
              <a:t>Hypotheses</a:t>
            </a:r>
            <a:endParaRPr sz="4600"/>
          </a:p>
        </p:txBody>
      </p:sp>
      <p:pic>
        <p:nvPicPr>
          <p:cNvPr id="188" name="Google Shape;188;g2c95568226c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50" y="5111900"/>
            <a:ext cx="10287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97eb1ec9e_0_27"/>
          <p:cNvSpPr txBox="1">
            <a:spLocks noGrp="1"/>
          </p:cNvSpPr>
          <p:nvPr>
            <p:ph type="title"/>
          </p:nvPr>
        </p:nvSpPr>
        <p:spPr>
          <a:xfrm>
            <a:off x="468318" y="260350"/>
            <a:ext cx="3570900" cy="1155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1"/>
                </a:solidFill>
              </a:rPr>
              <a:t>Hypothesis 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5" name="Google Shape;195;g2c97eb1ec9e_0_27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196" name="Google Shape;196;g2c97eb1ec9e_0_27"/>
          <p:cNvSpPr/>
          <p:nvPr/>
        </p:nvSpPr>
        <p:spPr>
          <a:xfrm>
            <a:off x="561600" y="1271550"/>
            <a:ext cx="6804000" cy="798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Shark attacks tend to happen in particular </a:t>
            </a:r>
            <a:r>
              <a:rPr lang="en-GB" sz="18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locations</a:t>
            </a:r>
            <a:r>
              <a:rPr lang="en-GB" sz="18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 and during specific times of the year (</a:t>
            </a:r>
            <a:r>
              <a:rPr lang="en-GB" sz="18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seasons</a:t>
            </a:r>
            <a:r>
              <a:rPr lang="en-GB" sz="18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8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c97eb1ec9e_0_27"/>
          <p:cNvSpPr txBox="1"/>
          <p:nvPr/>
        </p:nvSpPr>
        <p:spPr>
          <a:xfrm>
            <a:off x="561600" y="2070150"/>
            <a:ext cx="72060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1C232"/>
                </a:solidFill>
              </a:rPr>
              <a:t>Process Followed:</a:t>
            </a:r>
            <a:endParaRPr sz="1600" b="1">
              <a:solidFill>
                <a:srgbClr val="F1C23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1C23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Created a dataset to assess </a:t>
            </a:r>
            <a:r>
              <a:rPr lang="en-GB" b="1">
                <a:solidFill>
                  <a:schemeClr val="dk1"/>
                </a:solidFill>
              </a:rPr>
              <a:t>location</a:t>
            </a:r>
            <a:r>
              <a:rPr lang="en-GB">
                <a:solidFill>
                  <a:schemeClr val="dk1"/>
                </a:solidFill>
              </a:rPr>
              <a:t> ([</a:t>
            </a:r>
            <a:r>
              <a:rPr lang="en-GB">
                <a:solidFill>
                  <a:srgbClr val="F1C232"/>
                </a:solidFill>
              </a:rPr>
              <a:t>‘Country’</a:t>
            </a:r>
            <a:r>
              <a:rPr lang="en-GB">
                <a:solidFill>
                  <a:schemeClr val="dk1"/>
                </a:solidFill>
              </a:rPr>
              <a:t>, </a:t>
            </a:r>
            <a:r>
              <a:rPr lang="en-GB">
                <a:solidFill>
                  <a:srgbClr val="F1C232"/>
                </a:solidFill>
              </a:rPr>
              <a:t>‘State’</a:t>
            </a:r>
            <a:r>
              <a:rPr lang="en-GB">
                <a:solidFill>
                  <a:schemeClr val="dk1"/>
                </a:solidFill>
              </a:rPr>
              <a:t>]) and </a:t>
            </a:r>
            <a:r>
              <a:rPr lang="en-GB" b="1">
                <a:solidFill>
                  <a:schemeClr val="dk1"/>
                </a:solidFill>
              </a:rPr>
              <a:t>time</a:t>
            </a:r>
            <a:r>
              <a:rPr lang="en-GB">
                <a:solidFill>
                  <a:schemeClr val="dk1"/>
                </a:solidFill>
              </a:rPr>
              <a:t> [</a:t>
            </a:r>
            <a:r>
              <a:rPr lang="en-GB">
                <a:solidFill>
                  <a:srgbClr val="F1C232"/>
                </a:solidFill>
              </a:rPr>
              <a:t>‘Month’</a:t>
            </a:r>
            <a:r>
              <a:rPr lang="en-GB">
                <a:solidFill>
                  <a:schemeClr val="dk1"/>
                </a:solidFill>
              </a:rPr>
              <a:t>]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Created a plot to visualize the top 20 countries with the most attacks and identified </a:t>
            </a:r>
            <a:r>
              <a:rPr lang="en-GB" b="1">
                <a:solidFill>
                  <a:schemeClr val="dk1"/>
                </a:solidFill>
              </a:rPr>
              <a:t>three main players</a:t>
            </a:r>
            <a:r>
              <a:rPr lang="en-GB">
                <a:solidFill>
                  <a:schemeClr val="dk1"/>
                </a:solidFill>
              </a:rPr>
              <a:t>: </a:t>
            </a:r>
            <a:r>
              <a:rPr lang="en-GB">
                <a:solidFill>
                  <a:srgbClr val="F1C232"/>
                </a:solidFill>
              </a:rPr>
              <a:t>USA</a:t>
            </a:r>
            <a:r>
              <a:rPr lang="en-GB">
                <a:solidFill>
                  <a:schemeClr val="dk1"/>
                </a:solidFill>
              </a:rPr>
              <a:t>, </a:t>
            </a:r>
            <a:r>
              <a:rPr lang="en-GB">
                <a:solidFill>
                  <a:srgbClr val="F1C232"/>
                </a:solidFill>
              </a:rPr>
              <a:t>Australia</a:t>
            </a:r>
            <a:r>
              <a:rPr lang="en-GB">
                <a:solidFill>
                  <a:schemeClr val="dk1"/>
                </a:solidFill>
              </a:rPr>
              <a:t>, and </a:t>
            </a:r>
            <a:r>
              <a:rPr lang="en-GB">
                <a:solidFill>
                  <a:srgbClr val="F1C232"/>
                </a:solidFill>
              </a:rPr>
              <a:t>South Africa</a:t>
            </a:r>
            <a:r>
              <a:rPr lang="en-GB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8" name="Google Shape;198;g2c97eb1ec9e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175" y="3528775"/>
            <a:ext cx="7456399" cy="2975676"/>
          </a:xfrm>
          <a:prstGeom prst="rect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97eb1ec9e_0_40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205" name="Google Shape;205;g2c97eb1ec9e_0_40"/>
          <p:cNvSpPr txBox="1">
            <a:spLocks noGrp="1"/>
          </p:cNvSpPr>
          <p:nvPr>
            <p:ph type="title"/>
          </p:nvPr>
        </p:nvSpPr>
        <p:spPr>
          <a:xfrm>
            <a:off x="468328" y="260350"/>
            <a:ext cx="4888500" cy="1155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1"/>
                </a:solidFill>
              </a:rPr>
              <a:t>Results Hypothesis 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6" name="Google Shape;206;g2c97eb1ec9e_0_40"/>
          <p:cNvSpPr txBox="1"/>
          <p:nvPr/>
        </p:nvSpPr>
        <p:spPr>
          <a:xfrm>
            <a:off x="513150" y="1242000"/>
            <a:ext cx="8117700" cy="11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Took the top 3 countries, created a new column </a:t>
            </a:r>
            <a:r>
              <a:rPr lang="en-GB" sz="1800" dirty="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[‘Month’]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examined by </a:t>
            </a:r>
            <a:r>
              <a:rPr lang="en-GB" sz="1800" dirty="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[‘State’]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time of year (</a:t>
            </a:r>
            <a:r>
              <a:rPr lang="en-GB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months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en-GB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seasons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when most shark attacks occur: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en-GB" sz="1800" dirty="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Summer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(July, Aug, Sept)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g2c97eb1ec9e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50" y="2991600"/>
            <a:ext cx="7677302" cy="3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AEE31F-274D-E451-861A-084486E98B76}"/>
              </a:ext>
            </a:extLst>
          </p:cNvPr>
          <p:cNvSpPr txBox="1"/>
          <p:nvPr/>
        </p:nvSpPr>
        <p:spPr>
          <a:xfrm>
            <a:off x="1157951" y="3185028"/>
            <a:ext cx="765851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OM" sz="4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🇺🇸</a:t>
            </a:r>
            <a:endParaRPr lang="en-OM" sz="4400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en-OM" dirty="0"/>
            </a:br>
            <a:br>
              <a:rPr lang="en-OM" dirty="0"/>
            </a:br>
            <a:endParaRPr lang="en-OM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97eb1ec9e_0_52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pic>
        <p:nvPicPr>
          <p:cNvPr id="215" name="Google Shape;215;g2c97eb1ec9e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600" y="1716025"/>
            <a:ext cx="7508424" cy="23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c97eb1ec9e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600" y="4185200"/>
            <a:ext cx="7508424" cy="23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2c97eb1ec9e_0_52"/>
          <p:cNvSpPr txBox="1">
            <a:spLocks noGrp="1"/>
          </p:cNvSpPr>
          <p:nvPr>
            <p:ph type="title"/>
          </p:nvPr>
        </p:nvSpPr>
        <p:spPr>
          <a:xfrm>
            <a:off x="425128" y="141550"/>
            <a:ext cx="4888500" cy="1155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1"/>
                </a:solidFill>
              </a:rPr>
              <a:t>Findings Hypothesis 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8" name="Google Shape;218;g2c97eb1ec9e_0_52"/>
          <p:cNvSpPr txBox="1"/>
          <p:nvPr/>
        </p:nvSpPr>
        <p:spPr>
          <a:xfrm>
            <a:off x="523950" y="1166400"/>
            <a:ext cx="4888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Australia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en-GB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South Africa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en-GB" sz="180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Summer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(Dec, Jan Feb)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2c97eb1ec9e_0_52"/>
          <p:cNvSpPr txBox="1"/>
          <p:nvPr/>
        </p:nvSpPr>
        <p:spPr>
          <a:xfrm>
            <a:off x="3416999" y="1843013"/>
            <a:ext cx="1487509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🇦🇺</a:t>
            </a:r>
            <a:endParaRPr sz="4000" dirty="0"/>
          </a:p>
        </p:txBody>
      </p:sp>
      <p:sp>
        <p:nvSpPr>
          <p:cNvPr id="220" name="Google Shape;220;g2c97eb1ec9e_0_52"/>
          <p:cNvSpPr txBox="1"/>
          <p:nvPr/>
        </p:nvSpPr>
        <p:spPr>
          <a:xfrm>
            <a:off x="3416999" y="4332000"/>
            <a:ext cx="1036247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🇿🇦</a:t>
            </a:r>
            <a:endParaRPr sz="4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97eb1ec9e_0_67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227" name="Google Shape;227;g2c97eb1ec9e_0_67"/>
          <p:cNvSpPr txBox="1">
            <a:spLocks noGrp="1"/>
          </p:cNvSpPr>
          <p:nvPr>
            <p:ph type="title"/>
          </p:nvPr>
        </p:nvSpPr>
        <p:spPr>
          <a:xfrm>
            <a:off x="425128" y="141550"/>
            <a:ext cx="4888500" cy="1155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1"/>
                </a:solidFill>
              </a:rPr>
              <a:t>Hypothesis 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8" name="Google Shape;228;g2c97eb1ec9e_0_67"/>
          <p:cNvSpPr/>
          <p:nvPr/>
        </p:nvSpPr>
        <p:spPr>
          <a:xfrm>
            <a:off x="507600" y="1459150"/>
            <a:ext cx="6706800" cy="8511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Certain </a:t>
            </a:r>
            <a:r>
              <a:rPr lang="en-GB" sz="20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activities</a:t>
            </a:r>
            <a:r>
              <a:rPr lang="en-GB" sz="20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GB" sz="20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human</a:t>
            </a:r>
            <a:r>
              <a:rPr lang="en-GB" sz="20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factors</a:t>
            </a:r>
            <a:r>
              <a:rPr lang="en-GB" sz="20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, such as gender, may influence the occurrence of shark attacks.</a:t>
            </a:r>
            <a:endParaRPr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2c97eb1ec9e_0_67"/>
          <p:cNvSpPr txBox="1"/>
          <p:nvPr/>
        </p:nvSpPr>
        <p:spPr>
          <a:xfrm>
            <a:off x="507600" y="2697900"/>
            <a:ext cx="74844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1C232"/>
                </a:solidFill>
              </a:rPr>
              <a:t>Process Followed:</a:t>
            </a:r>
            <a:endParaRPr sz="1600" b="1">
              <a:solidFill>
                <a:srgbClr val="F1C23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1C23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Created a specific dataset with relevant columns: </a:t>
            </a:r>
            <a:r>
              <a:rPr lang="en-GB" sz="1600">
                <a:solidFill>
                  <a:srgbClr val="F1C232"/>
                </a:solidFill>
              </a:rPr>
              <a:t>[‘Activity’]</a:t>
            </a:r>
            <a:r>
              <a:rPr lang="en-GB" sz="1600">
                <a:solidFill>
                  <a:schemeClr val="dk1"/>
                </a:solidFill>
              </a:rPr>
              <a:t> and </a:t>
            </a:r>
            <a:r>
              <a:rPr lang="en-GB" sz="1600">
                <a:solidFill>
                  <a:srgbClr val="F1C232"/>
                </a:solidFill>
              </a:rPr>
              <a:t>[‘Gender’]</a:t>
            </a:r>
            <a:r>
              <a:rPr lang="en-GB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Checked the percentage of </a:t>
            </a:r>
            <a:r>
              <a:rPr lang="en-GB" sz="1600">
                <a:solidFill>
                  <a:srgbClr val="F1C232"/>
                </a:solidFill>
              </a:rPr>
              <a:t>null values</a:t>
            </a:r>
            <a:r>
              <a:rPr lang="en-GB" sz="1600">
                <a:solidFill>
                  <a:schemeClr val="dk1"/>
                </a:solidFill>
              </a:rPr>
              <a:t> in the relevant columns, ensuring they were </a:t>
            </a:r>
            <a:r>
              <a:rPr lang="en-GB" sz="1600">
                <a:solidFill>
                  <a:srgbClr val="F1C232"/>
                </a:solidFill>
              </a:rPr>
              <a:t>below 10%</a:t>
            </a:r>
            <a:r>
              <a:rPr lang="en-GB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Created a plot (x = </a:t>
            </a:r>
            <a:r>
              <a:rPr lang="en-GB" sz="1600">
                <a:solidFill>
                  <a:srgbClr val="F1C232"/>
                </a:solidFill>
              </a:rPr>
              <a:t>Activity</a:t>
            </a:r>
            <a:r>
              <a:rPr lang="en-GB" sz="1600">
                <a:solidFill>
                  <a:schemeClr val="dk1"/>
                </a:solidFill>
              </a:rPr>
              <a:t>, y = </a:t>
            </a:r>
            <a:r>
              <a:rPr lang="en-GB" sz="1600">
                <a:solidFill>
                  <a:srgbClr val="F1C232"/>
                </a:solidFill>
              </a:rPr>
              <a:t>Count of Attacks</a:t>
            </a:r>
            <a:r>
              <a:rPr lang="en-GB" sz="1600">
                <a:solidFill>
                  <a:schemeClr val="dk1"/>
                </a:solidFill>
              </a:rPr>
              <a:t>) to visually identify the top activities associated with shark attacks, segmented by gender. 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30" name="Google Shape;230;g2c97eb1ec9e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4875" y="5173600"/>
            <a:ext cx="926553" cy="1187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97eb1ec9e_0_81"/>
          <p:cNvSpPr txBox="1">
            <a:spLocks noGrp="1"/>
          </p:cNvSpPr>
          <p:nvPr>
            <p:ph type="sldNum" idx="12"/>
          </p:nvPr>
        </p:nvSpPr>
        <p:spPr>
          <a:xfrm>
            <a:off x="6553200" y="6453188"/>
            <a:ext cx="2133600" cy="3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pic>
        <p:nvPicPr>
          <p:cNvPr id="237" name="Google Shape;237;g2c97eb1ec9e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625" y="2118650"/>
            <a:ext cx="7267826" cy="4326960"/>
          </a:xfrm>
          <a:prstGeom prst="rect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8" name="Google Shape;238;g2c97eb1ec9e_0_81"/>
          <p:cNvSpPr txBox="1">
            <a:spLocks noGrp="1"/>
          </p:cNvSpPr>
          <p:nvPr>
            <p:ph type="title"/>
          </p:nvPr>
        </p:nvSpPr>
        <p:spPr>
          <a:xfrm>
            <a:off x="425128" y="141550"/>
            <a:ext cx="4888500" cy="1155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1"/>
                </a:solidFill>
              </a:rPr>
              <a:t>Findings Hypothesis 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9" name="Google Shape;239;g2c97eb1ec9e_0_81"/>
          <p:cNvSpPr txBox="1"/>
          <p:nvPr/>
        </p:nvSpPr>
        <p:spPr>
          <a:xfrm>
            <a:off x="1105200" y="1297150"/>
            <a:ext cx="69336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GB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</a:t>
            </a: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four</a:t>
            </a: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activities</a:t>
            </a: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where most shark attacks occur are: </a:t>
            </a:r>
            <a:r>
              <a:rPr lang="en-GB" sz="200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Swimming</a:t>
            </a: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200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Surfing</a:t>
            </a: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200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Fishing</a:t>
            </a: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-GB" sz="200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Diving</a:t>
            </a: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2c97eb1ec9e_0_81"/>
          <p:cNvSpPr txBox="1"/>
          <p:nvPr/>
        </p:nvSpPr>
        <p:spPr>
          <a:xfrm>
            <a:off x="418525" y="3082650"/>
            <a:ext cx="486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/>
              <a:t>🏄‍♂️</a:t>
            </a:r>
            <a:endParaRPr sz="3300"/>
          </a:p>
        </p:txBody>
      </p:sp>
      <p:sp>
        <p:nvSpPr>
          <p:cNvPr id="241" name="Google Shape;241;g2c97eb1ec9e_0_81"/>
          <p:cNvSpPr txBox="1"/>
          <p:nvPr/>
        </p:nvSpPr>
        <p:spPr>
          <a:xfrm>
            <a:off x="425125" y="2337300"/>
            <a:ext cx="625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/>
              <a:t>🏊</a:t>
            </a:r>
            <a:endParaRPr sz="3300"/>
          </a:p>
        </p:txBody>
      </p:sp>
      <p:sp>
        <p:nvSpPr>
          <p:cNvPr id="242" name="Google Shape;242;g2c97eb1ec9e_0_81"/>
          <p:cNvSpPr txBox="1"/>
          <p:nvPr/>
        </p:nvSpPr>
        <p:spPr>
          <a:xfrm>
            <a:off x="342325" y="3828000"/>
            <a:ext cx="680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/>
              <a:t>🎣</a:t>
            </a:r>
            <a:endParaRPr sz="3300"/>
          </a:p>
        </p:txBody>
      </p:sp>
      <p:sp>
        <p:nvSpPr>
          <p:cNvPr id="243" name="Google Shape;243;g2c97eb1ec9e_0_81"/>
          <p:cNvSpPr txBox="1"/>
          <p:nvPr/>
        </p:nvSpPr>
        <p:spPr>
          <a:xfrm>
            <a:off x="418525" y="4573350"/>
            <a:ext cx="680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/>
              <a:t>🤿</a:t>
            </a:r>
            <a:endParaRPr sz="3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Whale-From2">
      <a:dk1>
        <a:srgbClr val="FFFFFF"/>
      </a:dk1>
      <a:lt1>
        <a:srgbClr val="66FFFF"/>
      </a:lt1>
      <a:dk2>
        <a:srgbClr val="E8F5F5"/>
      </a:dk2>
      <a:lt2>
        <a:srgbClr val="8AE1FF"/>
      </a:lt2>
      <a:accent1>
        <a:srgbClr val="3C8C92"/>
      </a:accent1>
      <a:accent2>
        <a:srgbClr val="1196C5"/>
      </a:accent2>
      <a:accent3>
        <a:srgbClr val="52A2C6"/>
      </a:accent3>
      <a:accent4>
        <a:srgbClr val="00B4AF"/>
      </a:accent4>
      <a:accent5>
        <a:srgbClr val="54ABB4"/>
      </a:accent5>
      <a:accent6>
        <a:srgbClr val="007CA8"/>
      </a:accent6>
      <a:hlink>
        <a:srgbClr val="009999"/>
      </a:hlink>
      <a:folHlink>
        <a:srgbClr val="9AFE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Whale-From2">
      <a:dk1>
        <a:srgbClr val="FFFFFF"/>
      </a:dk1>
      <a:lt1>
        <a:srgbClr val="66FFFF"/>
      </a:lt1>
      <a:dk2>
        <a:srgbClr val="E8F5F5"/>
      </a:dk2>
      <a:lt2>
        <a:srgbClr val="8AE1FF"/>
      </a:lt2>
      <a:accent1>
        <a:srgbClr val="3C8C92"/>
      </a:accent1>
      <a:accent2>
        <a:srgbClr val="1196C5"/>
      </a:accent2>
      <a:accent3>
        <a:srgbClr val="52A2C6"/>
      </a:accent3>
      <a:accent4>
        <a:srgbClr val="00B4AF"/>
      </a:accent4>
      <a:accent5>
        <a:srgbClr val="54ABB4"/>
      </a:accent5>
      <a:accent6>
        <a:srgbClr val="007CA8"/>
      </a:accent6>
      <a:hlink>
        <a:srgbClr val="009999"/>
      </a:hlink>
      <a:folHlink>
        <a:srgbClr val="9AFE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719</Words>
  <Application>Microsoft Macintosh PowerPoint</Application>
  <PresentationFormat>On-screen Show (4:3)</PresentationFormat>
  <Paragraphs>142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Georgia</vt:lpstr>
      <vt:lpstr>template</vt:lpstr>
      <vt:lpstr>Custom Design</vt:lpstr>
      <vt:lpstr>Quest: Shark Attacks</vt:lpstr>
      <vt:lpstr>Project Overview</vt:lpstr>
      <vt:lpstr>Exploratory Data Analysis</vt:lpstr>
      <vt:lpstr>Hypotheses</vt:lpstr>
      <vt:lpstr>Hypothesis 1</vt:lpstr>
      <vt:lpstr>Results Hypothesis 1</vt:lpstr>
      <vt:lpstr>Findings Hypothesis 1</vt:lpstr>
      <vt:lpstr>Hypothesis 2</vt:lpstr>
      <vt:lpstr>Findings Hypothesis 2</vt:lpstr>
      <vt:lpstr>Conclusion and Insights</vt:lpstr>
      <vt:lpstr>Data Wrangling and Cleaning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Quest: Shark Attacks</dc:title>
  <dc:creator>Irina</dc:creator>
  <cp:lastModifiedBy>negarmokhtari86@gmail.com</cp:lastModifiedBy>
  <cp:revision>1</cp:revision>
  <dcterms:created xsi:type="dcterms:W3CDTF">2018-10-26T15:26:37Z</dcterms:created>
  <dcterms:modified xsi:type="dcterms:W3CDTF">2024-04-06T15:54:48Z</dcterms:modified>
</cp:coreProperties>
</file>